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43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r>
              <a:t>It is privilege to be here tonight to support the motion that Salisbury should join the global movement of Mayors for Peace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There are currently 86 Mayors for Peace in the UK, and here are some of the cities that have signed up in the southern half of the UK, just as examples.  I think you have the full list of UK cities involved.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r>
              <a:t>The Mayor of Hiroshima has written to the Mayor of Salisbury inviting you all to join the Mayors for Peace movement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prstGeom prst="rect">
            <a:avLst/>
          </a:prstGeom>
        </p:spPr>
        <p:txBody>
          <a:bodyPr/>
          <a:lstStyle/>
          <a:p>
            <a:endParaRPr/>
          </a:p>
        </p:txBody>
      </p:sp>
      <p:sp>
        <p:nvSpPr>
          <p:cNvPr id="169" name="Shape 169"/>
          <p:cNvSpPr>
            <a:spLocks noGrp="1"/>
          </p:cNvSpPr>
          <p:nvPr>
            <p:ph type="body" sz="quarter" idx="1"/>
          </p:nvPr>
        </p:nvSpPr>
        <p:spPr>
          <a:prstGeom prst="rect">
            <a:avLst/>
          </a:prstGeom>
        </p:spPr>
        <p:txBody>
          <a:bodyPr/>
          <a:lstStyle/>
          <a:p>
            <a:r>
              <a:t>You would become part of the expanding European Chapter.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endParaRPr/>
          </a:p>
        </p:txBody>
      </p:sp>
      <p:sp>
        <p:nvSpPr>
          <p:cNvPr id="175" name="Shape 175"/>
          <p:cNvSpPr>
            <a:spLocks noGrp="1"/>
          </p:cNvSpPr>
          <p:nvPr>
            <p:ph type="body" sz="quarter" idx="1"/>
          </p:nvPr>
        </p:nvSpPr>
        <p:spPr>
          <a:prstGeom prst="rect">
            <a:avLst/>
          </a:prstGeom>
        </p:spPr>
        <p:txBody>
          <a:bodyPr/>
          <a:lstStyle/>
          <a:p>
            <a:r>
              <a:t>Mayors for Peace have these three objectives.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r>
              <a:t>Mayors for Peace call for nuclear disarmament and urge all states to joint the UN Treaty for the Prohibition of Nuclear weapons (TPNW)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r>
              <a:t>In January 22nd 2021, the TPNW entered into force.   Currently there are 91 Signatory States and  68 States Parties and the number of Signatories and States Parties continues to rise.  This treaty provides a way forward for the elimination of nuclear weapons.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r>
              <a:t>These are some of the activities that have been pursued by cities that have joined the movement. They include poster exhibitions, opportunities for hibakushas, those who survived the two bombs in Japan,  to speak, planting seeds from the trees that survived the bomb in Hiroshima and sharing information on nuclear weapons.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t>Mayors for Peace importantly provides many opportunities to raise awareness of these issue in younger people. Children’s art, webinars, youth exchange and peace education.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And there are of course opportunities for collaboration with other member cities.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t>So called tactical nuclear weapons, a linguistic trick to apparently characterise these weapons as more useable, can have a yield up to 10 times that of the Hiroshima bomb.</a:t>
            </a:r>
          </a:p>
          <a:p>
            <a:r>
              <a:t>The power of today’s nuclear arsenal is perhaps illustrated by the prediction that the discharge of the Trident missiles deployed on just one of our submarines would result in a 10 year nuclear winter for large swathes of the earth.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t>Salisbury CND has long standing links with the people of Hiroshima and Nagasaki and each year, for the last 40 years, we have held a candle float on the River Avon, somewhat similar to the Japanese ceremony, to remember all those who have been victims of nuclear weapons and their development and testing.  In recent years, we have been lucky enough to have been sent lanterns from Hiroshima to join our own in an expression of solidarity.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p>
            <a:r>
              <a:t>Thank you for your attention and CND gives its full support to the city of Salisbury taking this historic and important decision to join Mayors for Peace.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Here is a picture from the ceremony in Hiroshima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r>
              <a:t>This year we were sent a dozen lanterns decorated by Art Club students from Danbara Junior High School in Hiroshima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t>And they joined our float from the Fisherton Street Bridge to Crane Street this year.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t>As dusk sets in, some two hundred lanterns float down river, each candle representing the loss of around a thousand lives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t>We have been honoured to have been sent a letter from the Mayor of Hiroshima these last three years, expressing his support for our candle float and our efforts to move towards a more peaceful world, free of nuclear weapons.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t>The letters are signed by Matsui Kazumi, the Mayor of Hiroshima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endParaRPr/>
          </a:p>
        </p:txBody>
      </p:sp>
      <p:sp>
        <p:nvSpPr>
          <p:cNvPr id="155" name="Shape 155"/>
          <p:cNvSpPr>
            <a:spLocks noGrp="1"/>
          </p:cNvSpPr>
          <p:nvPr>
            <p:ph type="body" sz="quarter" idx="1"/>
          </p:nvPr>
        </p:nvSpPr>
        <p:spPr>
          <a:prstGeom prst="rect">
            <a:avLst/>
          </a:prstGeom>
        </p:spPr>
        <p:txBody>
          <a:bodyPr/>
          <a:lstStyle/>
          <a:p>
            <a:r>
              <a:t>In 1982, The Mayors of Hiroshima and Nagasaki founded the global movement of Mayors for Peace.  There are currently 8222 cities involved around the world.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929606" y="-12700"/>
            <a:ext cx="16551777" cy="1103451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647700" y="508000"/>
            <a:ext cx="12369801" cy="614253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451058" y="-138499"/>
            <a:ext cx="13525502" cy="901700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473575" y="2032000"/>
            <a:ext cx="10287000" cy="6858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426200" y="4965700"/>
            <a:ext cx="5886450" cy="39243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37350" y="639233"/>
            <a:ext cx="5880100" cy="3920067"/>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400425" y="-127000"/>
            <a:ext cx="13525500" cy="90170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Mayors for Peace"/>
          <p:cNvSpPr txBox="1">
            <a:spLocks noGrp="1"/>
          </p:cNvSpPr>
          <p:nvPr>
            <p:ph type="ctrTitle"/>
          </p:nvPr>
        </p:nvSpPr>
        <p:spPr>
          <a:xfrm>
            <a:off x="1270000" y="-533400"/>
            <a:ext cx="10464800" cy="3302000"/>
          </a:xfrm>
          <a:prstGeom prst="rect">
            <a:avLst/>
          </a:prstGeom>
        </p:spPr>
        <p:txBody>
          <a:bodyPr/>
          <a:lstStyle/>
          <a:p>
            <a:r>
              <a:t>Mayors for Peace</a:t>
            </a:r>
          </a:p>
        </p:txBody>
      </p:sp>
      <p:sp>
        <p:nvSpPr>
          <p:cNvPr id="120" name="Salisbury CND’s contribution"/>
          <p:cNvSpPr txBox="1">
            <a:spLocks noGrp="1"/>
          </p:cNvSpPr>
          <p:nvPr>
            <p:ph type="subTitle" sz="quarter" idx="1"/>
          </p:nvPr>
        </p:nvSpPr>
        <p:spPr>
          <a:xfrm>
            <a:off x="1270000" y="3206179"/>
            <a:ext cx="10464800" cy="1130301"/>
          </a:xfrm>
          <a:prstGeom prst="rect">
            <a:avLst/>
          </a:prstGeom>
        </p:spPr>
        <p:txBody>
          <a:bodyPr/>
          <a:lstStyle/>
          <a:p>
            <a:r>
              <a:t>Salisbury CND’s contribution</a:t>
            </a:r>
          </a:p>
        </p:txBody>
      </p:sp>
      <p:pic>
        <p:nvPicPr>
          <p:cNvPr id="121" name="Screenshot 2020-11-21 at 11.04.17.png" descr="Screenshot 2020-11-21 at 11.04.17.png"/>
          <p:cNvPicPr>
            <a:picLocks noChangeAspect="1"/>
          </p:cNvPicPr>
          <p:nvPr/>
        </p:nvPicPr>
        <p:blipFill>
          <a:blip r:embed="rId3"/>
          <a:stretch>
            <a:fillRect/>
          </a:stretch>
        </p:blipFill>
        <p:spPr>
          <a:xfrm>
            <a:off x="3886200" y="4774058"/>
            <a:ext cx="5232400" cy="45974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86 Mayors for Peace in the UK…"/>
          <p:cNvSpPr txBox="1"/>
          <p:nvPr/>
        </p:nvSpPr>
        <p:spPr>
          <a:xfrm>
            <a:off x="4233732" y="1174873"/>
            <a:ext cx="4537336" cy="74038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457200">
              <a:defRPr sz="2600">
                <a:solidFill>
                  <a:srgbClr val="000000"/>
                </a:solidFill>
                <a:latin typeface="Times New Roman"/>
                <a:ea typeface="Times New Roman"/>
                <a:cs typeface="Times New Roman"/>
                <a:sym typeface="Times New Roman"/>
              </a:defRPr>
            </a:pPr>
            <a:r>
              <a:t>86 Mayors for Peace in the UK</a:t>
            </a:r>
          </a:p>
          <a:p>
            <a:pPr defTabSz="457200">
              <a:defRPr sz="2600">
                <a:solidFill>
                  <a:srgbClr val="000000"/>
                </a:solidFill>
                <a:latin typeface="Times New Roman"/>
                <a:ea typeface="Times New Roman"/>
                <a:cs typeface="Times New Roman"/>
                <a:sym typeface="Times New Roman"/>
              </a:defRPr>
            </a:pPr>
            <a:r>
              <a:t>10.10.22</a:t>
            </a:r>
          </a:p>
          <a:p>
            <a:pPr defTabSz="457200">
              <a:defRPr sz="2600">
                <a:solidFill>
                  <a:srgbClr val="000000"/>
                </a:solidFill>
                <a:latin typeface="Times New Roman"/>
                <a:ea typeface="Times New Roman"/>
                <a:cs typeface="Times New Roman"/>
                <a:sym typeface="Times New Roman"/>
              </a:defRPr>
            </a:pPr>
            <a:endParaRPr/>
          </a:p>
          <a:p>
            <a:pPr defTabSz="457200">
              <a:defRPr b="0">
                <a:solidFill>
                  <a:srgbClr val="000000"/>
                </a:solidFill>
                <a:latin typeface="Times New Roman"/>
                <a:ea typeface="Times New Roman"/>
                <a:cs typeface="Times New Roman"/>
                <a:sym typeface="Times New Roman"/>
              </a:defRPr>
            </a:pPr>
            <a:r>
              <a:t>Including:</a:t>
            </a:r>
          </a:p>
          <a:p>
            <a:pPr defTabSz="457200">
              <a:defRPr b="0">
                <a:solidFill>
                  <a:srgbClr val="000000"/>
                </a:solidFill>
                <a:latin typeface="Times New Roman"/>
                <a:ea typeface="Times New Roman"/>
                <a:cs typeface="Times New Roman"/>
                <a:sym typeface="Times New Roman"/>
              </a:defRPr>
            </a:pPr>
            <a:endParaRPr/>
          </a:p>
          <a:p>
            <a:pPr defTabSz="457200">
              <a:defRPr b="0">
                <a:solidFill>
                  <a:srgbClr val="000000"/>
                </a:solidFill>
                <a:latin typeface="Times New Roman"/>
                <a:ea typeface="Times New Roman"/>
                <a:cs typeface="Times New Roman"/>
                <a:sym typeface="Times New Roman"/>
              </a:defRPr>
            </a:pPr>
            <a:r>
              <a:t>Abingdon</a:t>
            </a:r>
          </a:p>
          <a:p>
            <a:pPr defTabSz="457200">
              <a:defRPr b="0">
                <a:solidFill>
                  <a:srgbClr val="000000"/>
                </a:solidFill>
                <a:latin typeface="Times New Roman"/>
                <a:ea typeface="Times New Roman"/>
                <a:cs typeface="Times New Roman"/>
                <a:sym typeface="Times New Roman"/>
              </a:defRPr>
            </a:pPr>
            <a:r>
              <a:t>Brighton and Hove</a:t>
            </a:r>
          </a:p>
          <a:p>
            <a:pPr defTabSz="457200">
              <a:defRPr b="0">
                <a:solidFill>
                  <a:srgbClr val="000000"/>
                </a:solidFill>
                <a:latin typeface="Times New Roman"/>
                <a:ea typeface="Times New Roman"/>
                <a:cs typeface="Times New Roman"/>
                <a:sym typeface="Times New Roman"/>
              </a:defRPr>
            </a:pPr>
            <a:r>
              <a:t>Bristol</a:t>
            </a:r>
          </a:p>
          <a:p>
            <a:pPr defTabSz="457200">
              <a:defRPr b="0">
                <a:solidFill>
                  <a:srgbClr val="000000"/>
                </a:solidFill>
                <a:latin typeface="Times New Roman"/>
                <a:ea typeface="Times New Roman"/>
                <a:cs typeface="Times New Roman"/>
                <a:sym typeface="Times New Roman"/>
              </a:defRPr>
            </a:pPr>
            <a:r>
              <a:t>Cambridge</a:t>
            </a:r>
          </a:p>
          <a:p>
            <a:pPr defTabSz="457200">
              <a:defRPr b="0">
                <a:solidFill>
                  <a:srgbClr val="000000"/>
                </a:solidFill>
                <a:latin typeface="Times New Roman"/>
                <a:ea typeface="Times New Roman"/>
                <a:cs typeface="Times New Roman"/>
                <a:sym typeface="Times New Roman"/>
              </a:defRPr>
            </a:pPr>
            <a:r>
              <a:t>Cardiff</a:t>
            </a:r>
          </a:p>
          <a:p>
            <a:pPr defTabSz="457200">
              <a:defRPr b="0">
                <a:solidFill>
                  <a:srgbClr val="000000"/>
                </a:solidFill>
                <a:latin typeface="Times New Roman"/>
                <a:ea typeface="Times New Roman"/>
                <a:cs typeface="Times New Roman"/>
                <a:sym typeface="Times New Roman"/>
              </a:defRPr>
            </a:pPr>
            <a:r>
              <a:t>Chepstow</a:t>
            </a:r>
          </a:p>
          <a:p>
            <a:pPr defTabSz="457200">
              <a:defRPr b="0">
                <a:solidFill>
                  <a:srgbClr val="000000"/>
                </a:solidFill>
                <a:latin typeface="Times New Roman"/>
                <a:ea typeface="Times New Roman"/>
                <a:cs typeface="Times New Roman"/>
                <a:sym typeface="Times New Roman"/>
              </a:defRPr>
            </a:pPr>
            <a:r>
              <a:t>Exeter</a:t>
            </a:r>
          </a:p>
          <a:p>
            <a:pPr defTabSz="457200">
              <a:defRPr b="0">
                <a:solidFill>
                  <a:srgbClr val="000000"/>
                </a:solidFill>
                <a:latin typeface="Times New Roman"/>
                <a:ea typeface="Times New Roman"/>
                <a:cs typeface="Times New Roman"/>
                <a:sym typeface="Times New Roman"/>
              </a:defRPr>
            </a:pPr>
            <a:r>
              <a:t>Glastonbury</a:t>
            </a:r>
          </a:p>
          <a:p>
            <a:pPr defTabSz="457200">
              <a:defRPr b="0">
                <a:solidFill>
                  <a:srgbClr val="000000"/>
                </a:solidFill>
                <a:latin typeface="Times New Roman"/>
                <a:ea typeface="Times New Roman"/>
                <a:cs typeface="Times New Roman"/>
                <a:sym typeface="Times New Roman"/>
              </a:defRPr>
            </a:pPr>
            <a:r>
              <a:t>Hastings</a:t>
            </a:r>
          </a:p>
          <a:p>
            <a:pPr defTabSz="457200">
              <a:defRPr b="0">
                <a:solidFill>
                  <a:srgbClr val="000000"/>
                </a:solidFill>
                <a:latin typeface="Times New Roman"/>
                <a:ea typeface="Times New Roman"/>
                <a:cs typeface="Times New Roman"/>
                <a:sym typeface="Times New Roman"/>
              </a:defRPr>
            </a:pPr>
            <a:r>
              <a:t>Manchester</a:t>
            </a:r>
          </a:p>
          <a:p>
            <a:pPr defTabSz="457200">
              <a:defRPr b="0">
                <a:solidFill>
                  <a:srgbClr val="000000"/>
                </a:solidFill>
                <a:latin typeface="Times New Roman"/>
                <a:ea typeface="Times New Roman"/>
                <a:cs typeface="Times New Roman"/>
                <a:sym typeface="Times New Roman"/>
              </a:defRPr>
            </a:pPr>
            <a:r>
              <a:t>Milton Keynes</a:t>
            </a:r>
          </a:p>
          <a:p>
            <a:pPr defTabSz="457200">
              <a:defRPr b="0">
                <a:solidFill>
                  <a:srgbClr val="000000"/>
                </a:solidFill>
                <a:latin typeface="Times New Roman"/>
                <a:ea typeface="Times New Roman"/>
                <a:cs typeface="Times New Roman"/>
                <a:sym typeface="Times New Roman"/>
              </a:defRPr>
            </a:pPr>
            <a:r>
              <a:t>Oxford</a:t>
            </a:r>
          </a:p>
          <a:p>
            <a:pPr defTabSz="457200">
              <a:defRPr b="0">
                <a:solidFill>
                  <a:srgbClr val="000000"/>
                </a:solidFill>
                <a:latin typeface="Times New Roman"/>
                <a:ea typeface="Times New Roman"/>
                <a:cs typeface="Times New Roman"/>
                <a:sym typeface="Times New Roman"/>
              </a:defRPr>
            </a:pPr>
            <a:r>
              <a:t>Reading</a:t>
            </a:r>
          </a:p>
          <a:p>
            <a:pPr defTabSz="457200">
              <a:defRPr b="0">
                <a:solidFill>
                  <a:srgbClr val="000000"/>
                </a:solidFill>
                <a:latin typeface="Times New Roman"/>
                <a:ea typeface="Times New Roman"/>
                <a:cs typeface="Times New Roman"/>
                <a:sym typeface="Times New Roman"/>
              </a:defRPr>
            </a:pPr>
            <a:r>
              <a:t>Slough</a:t>
            </a:r>
          </a:p>
          <a:p>
            <a:pPr defTabSz="457200">
              <a:defRPr b="0">
                <a:solidFill>
                  <a:srgbClr val="000000"/>
                </a:solidFill>
                <a:latin typeface="Times New Roman"/>
                <a:ea typeface="Times New Roman"/>
                <a:cs typeface="Times New Roman"/>
                <a:sym typeface="Times New Roman"/>
              </a:defRPr>
            </a:pPr>
            <a:r>
              <a:t>Stroud</a:t>
            </a:r>
          </a:p>
          <a:p>
            <a:pPr defTabSz="457200">
              <a:defRPr b="0">
                <a:solidFill>
                  <a:srgbClr val="000000"/>
                </a:solidFill>
                <a:latin typeface="Times New Roman"/>
                <a:ea typeface="Times New Roman"/>
                <a:cs typeface="Times New Roman"/>
                <a:sym typeface="Times New Roman"/>
              </a:defRPr>
            </a:pPr>
            <a:r>
              <a:t>Winchester</a:t>
            </a:r>
          </a:p>
        </p:txBody>
      </p:sp>
      <p:pic>
        <p:nvPicPr>
          <p:cNvPr id="158" name="Screenshot 2022-11-03 at 09.41.46.png" descr="Screenshot 2022-11-03 at 09.41.46.png"/>
          <p:cNvPicPr>
            <a:picLocks noChangeAspect="1"/>
          </p:cNvPicPr>
          <p:nvPr/>
        </p:nvPicPr>
        <p:blipFill>
          <a:blip r:embed="rId3"/>
          <a:stretch>
            <a:fillRect/>
          </a:stretch>
        </p:blipFill>
        <p:spPr>
          <a:xfrm>
            <a:off x="3376867" y="-33818"/>
            <a:ext cx="6251066" cy="982123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Screenshot 2022-11-01 at 22.27.33.png" descr="Screenshot 2022-11-01 at 22.27.33.png"/>
          <p:cNvPicPr>
            <a:picLocks noChangeAspect="1"/>
          </p:cNvPicPr>
          <p:nvPr/>
        </p:nvPicPr>
        <p:blipFill>
          <a:blip r:embed="rId3"/>
          <a:stretch>
            <a:fillRect/>
          </a:stretch>
        </p:blipFill>
        <p:spPr>
          <a:xfrm>
            <a:off x="-1157842" y="689775"/>
            <a:ext cx="15320484" cy="8374050"/>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p:cNvSpPr txBox="1">
            <a:spLocks noGrp="1"/>
          </p:cNvSpPr>
          <p:nvPr>
            <p:ph type="title"/>
          </p:nvPr>
        </p:nvSpPr>
        <p:spPr>
          <a:xfrm>
            <a:off x="1066800" y="5245100"/>
            <a:ext cx="10464800" cy="3302000"/>
          </a:xfrm>
          <a:prstGeom prst="rect">
            <a:avLst/>
          </a:prstGeom>
        </p:spPr>
        <p:txBody>
          <a:bodyPr/>
          <a:lstStyle/>
          <a:p>
            <a:endParaRPr/>
          </a:p>
        </p:txBody>
      </p:sp>
      <p:pic>
        <p:nvPicPr>
          <p:cNvPr id="167" name="Screenshot 2022-11-01 at 22.24.43.png" descr="Screenshot 2022-11-01 at 22.24.43.png"/>
          <p:cNvPicPr>
            <a:picLocks noChangeAspect="1"/>
          </p:cNvPicPr>
          <p:nvPr/>
        </p:nvPicPr>
        <p:blipFill>
          <a:blip r:embed="rId3"/>
          <a:stretch>
            <a:fillRect/>
          </a:stretch>
        </p:blipFill>
        <p:spPr>
          <a:xfrm>
            <a:off x="3648441" y="1899353"/>
            <a:ext cx="5707918" cy="595489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Screenshot 2022-11-01 at 23.16.05.png" descr="Screenshot 2022-11-01 at 23.16.05.png"/>
          <p:cNvPicPr>
            <a:picLocks noChangeAspect="1"/>
          </p:cNvPicPr>
          <p:nvPr/>
        </p:nvPicPr>
        <p:blipFill>
          <a:blip r:embed="rId3"/>
          <a:stretch>
            <a:fillRect/>
          </a:stretch>
        </p:blipFill>
        <p:spPr>
          <a:xfrm>
            <a:off x="3428455" y="925644"/>
            <a:ext cx="6147890" cy="1859242"/>
          </a:xfrm>
          <a:prstGeom prst="rect">
            <a:avLst/>
          </a:prstGeom>
          <a:ln w="12700">
            <a:miter lim="400000"/>
          </a:ln>
        </p:spPr>
      </p:pic>
      <p:pic>
        <p:nvPicPr>
          <p:cNvPr id="172" name="Screenshot 2022-11-01 at 23.16.15.png" descr="Screenshot 2022-11-01 at 23.16.15.png"/>
          <p:cNvPicPr>
            <a:picLocks noChangeAspect="1"/>
          </p:cNvPicPr>
          <p:nvPr/>
        </p:nvPicPr>
        <p:blipFill>
          <a:blip r:embed="rId4"/>
          <a:stretch>
            <a:fillRect/>
          </a:stretch>
        </p:blipFill>
        <p:spPr>
          <a:xfrm>
            <a:off x="3428455" y="3652242"/>
            <a:ext cx="6147890" cy="2091551"/>
          </a:xfrm>
          <a:prstGeom prst="rect">
            <a:avLst/>
          </a:prstGeom>
          <a:ln w="12700">
            <a:miter lim="400000"/>
          </a:ln>
        </p:spPr>
      </p:pic>
      <p:pic>
        <p:nvPicPr>
          <p:cNvPr id="173" name="Screenshot 2022-11-01 at 23.16.41.png" descr="Screenshot 2022-11-01 at 23.16.41.png"/>
          <p:cNvPicPr>
            <a:picLocks noChangeAspect="1"/>
          </p:cNvPicPr>
          <p:nvPr/>
        </p:nvPicPr>
        <p:blipFill>
          <a:blip r:embed="rId5"/>
          <a:stretch>
            <a:fillRect/>
          </a:stretch>
        </p:blipFill>
        <p:spPr>
          <a:xfrm>
            <a:off x="3428455" y="6424882"/>
            <a:ext cx="6147890" cy="257353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Screenshot 2022-11-02 at 09.39.59.png" descr="Screenshot 2022-11-02 at 09.39.59.png"/>
          <p:cNvPicPr>
            <a:picLocks noChangeAspect="1"/>
          </p:cNvPicPr>
          <p:nvPr/>
        </p:nvPicPr>
        <p:blipFill>
          <a:blip r:embed="rId3"/>
          <a:stretch>
            <a:fillRect/>
          </a:stretch>
        </p:blipFill>
        <p:spPr>
          <a:xfrm>
            <a:off x="-34150" y="917045"/>
            <a:ext cx="13073100" cy="791951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UNADJUSTEDNONRAW_thumb_b5e0.jpg" descr="UNADJUSTEDNONRAW_thumb_b5e0.jpg"/>
          <p:cNvPicPr>
            <a:picLocks noChangeAspect="1"/>
          </p:cNvPicPr>
          <p:nvPr/>
        </p:nvPicPr>
        <p:blipFill>
          <a:blip r:embed="rId3"/>
          <a:stretch>
            <a:fillRect/>
          </a:stretch>
        </p:blipFill>
        <p:spPr>
          <a:xfrm>
            <a:off x="-223747" y="482711"/>
            <a:ext cx="13452294" cy="878817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Screenshot 2022-11-02 at 09.40.12.png" descr="Screenshot 2022-11-02 at 09.40.12.png"/>
          <p:cNvPicPr>
            <a:picLocks noChangeAspect="1"/>
          </p:cNvPicPr>
          <p:nvPr/>
        </p:nvPicPr>
        <p:blipFill>
          <a:blip r:embed="rId3"/>
          <a:stretch>
            <a:fillRect/>
          </a:stretch>
        </p:blipFill>
        <p:spPr>
          <a:xfrm>
            <a:off x="16519" y="2292140"/>
            <a:ext cx="12971762" cy="516932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Screenshot 2022-11-02 at 09.40.25.png" descr="Screenshot 2022-11-02 at 09.40.25.png"/>
          <p:cNvPicPr>
            <a:picLocks noChangeAspect="1"/>
          </p:cNvPicPr>
          <p:nvPr/>
        </p:nvPicPr>
        <p:blipFill>
          <a:blip r:embed="rId3"/>
          <a:stretch>
            <a:fillRect/>
          </a:stretch>
        </p:blipFill>
        <p:spPr>
          <a:xfrm>
            <a:off x="-153671" y="-4585"/>
            <a:ext cx="13289277" cy="10000015"/>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 name="Screenshot 2022-11-02 at 09.40.40.png" descr="Screenshot 2022-11-02 at 09.40.40.png"/>
          <p:cNvPicPr>
            <a:picLocks noChangeAspect="1"/>
          </p:cNvPicPr>
          <p:nvPr/>
        </p:nvPicPr>
        <p:blipFill>
          <a:blip r:embed="rId3"/>
          <a:stretch>
            <a:fillRect/>
          </a:stretch>
        </p:blipFill>
        <p:spPr>
          <a:xfrm>
            <a:off x="-272579" y="-185825"/>
            <a:ext cx="13269737" cy="1012525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Nuclear weapons threaten the existence of all mankind"/>
          <p:cNvSpPr txBox="1"/>
          <p:nvPr/>
        </p:nvSpPr>
        <p:spPr>
          <a:xfrm>
            <a:off x="398807" y="1359448"/>
            <a:ext cx="11539297" cy="1130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400"/>
            </a:lvl1pPr>
          </a:lstStyle>
          <a:p>
            <a:r>
              <a:t>Nuclear weapons threaten the existence of all mankind</a:t>
            </a:r>
          </a:p>
        </p:txBody>
      </p:sp>
      <p:sp>
        <p:nvSpPr>
          <p:cNvPr id="198" name="This year the UK has increased the upper limit…"/>
          <p:cNvSpPr txBox="1"/>
          <p:nvPr/>
        </p:nvSpPr>
        <p:spPr>
          <a:xfrm>
            <a:off x="1584045" y="3018934"/>
            <a:ext cx="9836710" cy="24947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400"/>
            </a:pPr>
            <a:r>
              <a:rPr dirty="0"/>
              <a:t>This year the UK has increased the upper limit </a:t>
            </a:r>
          </a:p>
          <a:p>
            <a:pPr>
              <a:defRPr sz="3400"/>
            </a:pPr>
            <a:r>
              <a:rPr dirty="0"/>
              <a:t>on the number of nuclear warheads by</a:t>
            </a:r>
          </a:p>
          <a:p>
            <a:pPr>
              <a:defRPr sz="3400"/>
            </a:pPr>
            <a:endParaRPr dirty="0"/>
          </a:p>
          <a:p>
            <a:pPr>
              <a:defRPr sz="5400"/>
            </a:pPr>
            <a:r>
              <a:rPr dirty="0"/>
              <a:t>40%</a:t>
            </a:r>
          </a:p>
        </p:txBody>
      </p:sp>
      <p:sp>
        <p:nvSpPr>
          <p:cNvPr id="199" name="The cost of the Trident replacement programme is estimated to be…"/>
          <p:cNvSpPr txBox="1"/>
          <p:nvPr/>
        </p:nvSpPr>
        <p:spPr>
          <a:xfrm>
            <a:off x="1366355" y="6228387"/>
            <a:ext cx="10013960" cy="1980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400"/>
            </a:pPr>
            <a:r>
              <a:rPr dirty="0"/>
              <a:t>The cost of the Trident replacement </a:t>
            </a:r>
            <a:r>
              <a:rPr dirty="0" err="1"/>
              <a:t>programme</a:t>
            </a:r>
            <a:endParaRPr lang="en-GB" dirty="0"/>
          </a:p>
          <a:p>
            <a:pPr>
              <a:defRPr sz="3400"/>
            </a:pPr>
            <a:r>
              <a:rPr dirty="0"/>
              <a:t> is estimated to be</a:t>
            </a:r>
          </a:p>
          <a:p>
            <a:pPr>
              <a:defRPr sz="5400"/>
            </a:pPr>
            <a:r>
              <a:rPr dirty="0"/>
              <a:t>£205 Billion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G_4375.jpg" descr="IMG_4375.jpg"/>
          <p:cNvPicPr>
            <a:picLocks noChangeAspect="1"/>
          </p:cNvPicPr>
          <p:nvPr/>
        </p:nvPicPr>
        <p:blipFill>
          <a:blip r:embed="rId3"/>
          <a:stretch>
            <a:fillRect/>
          </a:stretch>
        </p:blipFill>
        <p:spPr>
          <a:xfrm>
            <a:off x="16255" y="0"/>
            <a:ext cx="12972290" cy="975360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o Called “tactical” nuclear weapons can have a yield of…"/>
          <p:cNvSpPr txBox="1"/>
          <p:nvPr/>
        </p:nvSpPr>
        <p:spPr>
          <a:xfrm>
            <a:off x="532828" y="1894145"/>
            <a:ext cx="11939144" cy="11304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400"/>
            </a:pPr>
            <a:r>
              <a:t>So Called “tactical” nuclear weapons can have a yield of </a:t>
            </a:r>
          </a:p>
          <a:p>
            <a:pPr>
              <a:defRPr sz="3400"/>
            </a:pPr>
            <a:r>
              <a:t>10 x the Hiroshima bomb</a:t>
            </a:r>
          </a:p>
        </p:txBody>
      </p:sp>
      <p:sp>
        <p:nvSpPr>
          <p:cNvPr id="202" name="The discharge of the missiles from just one Trident submarine is predicted to trigger a 10 year nuclear winter"/>
          <p:cNvSpPr txBox="1"/>
          <p:nvPr/>
        </p:nvSpPr>
        <p:spPr>
          <a:xfrm>
            <a:off x="-69110" y="5498677"/>
            <a:ext cx="13143022" cy="11490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400"/>
            </a:lvl1pPr>
          </a:lstStyle>
          <a:p>
            <a:r>
              <a:rPr dirty="0"/>
              <a:t>The discharge of the missiles from just one Trident submarine </a:t>
            </a:r>
            <a:endParaRPr lang="en-GB" dirty="0"/>
          </a:p>
          <a:p>
            <a:r>
              <a:rPr dirty="0"/>
              <a:t>is predicted to trigger a 10 year nuclear winter</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E7zigVxGT%W+AD9HA%VCJA_thumb_9bf1.jpg" descr="E7zigVxGT%W+AD9HA%VCJA_thumb_9bf1.jpg"/>
          <p:cNvPicPr>
            <a:picLocks noChangeAspect="1"/>
          </p:cNvPicPr>
          <p:nvPr/>
        </p:nvPicPr>
        <p:blipFill>
          <a:blip r:embed="rId3"/>
          <a:stretch>
            <a:fillRect/>
          </a:stretch>
        </p:blipFill>
        <p:spPr>
          <a:xfrm>
            <a:off x="-89199" y="-1628361"/>
            <a:ext cx="13183198" cy="1153529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Screenshot 2022-11-01 at 23.31.45.png" descr="Screenshot 2022-11-01 at 23.31.45.png"/>
          <p:cNvPicPr>
            <a:picLocks noChangeAspect="1"/>
          </p:cNvPicPr>
          <p:nvPr/>
        </p:nvPicPr>
        <p:blipFill>
          <a:blip r:embed="rId3"/>
          <a:stretch>
            <a:fillRect/>
          </a:stretch>
        </p:blipFill>
        <p:spPr>
          <a:xfrm>
            <a:off x="-775744" y="-217063"/>
            <a:ext cx="14835688" cy="998780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UNADJUSTEDNONRAW_thumb_c5f2.jpg" descr="UNADJUSTEDNONRAW_thumb_c5f2.jpg"/>
          <p:cNvPicPr>
            <a:picLocks noChangeAspect="1"/>
          </p:cNvPicPr>
          <p:nvPr/>
        </p:nvPicPr>
        <p:blipFill>
          <a:blip r:embed="rId3"/>
          <a:stretch>
            <a:fillRect/>
          </a:stretch>
        </p:blipFill>
        <p:spPr>
          <a:xfrm>
            <a:off x="0" y="0"/>
            <a:ext cx="13004800" cy="97536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lpUSMzp5Q0KWYszTXBwuLg_thumb_c607.jpg" descr="lpUSMzp5Q0KWYszTXBwuLg_thumb_c607.jpg"/>
          <p:cNvPicPr>
            <a:picLocks noChangeAspect="1"/>
          </p:cNvPicPr>
          <p:nvPr/>
        </p:nvPicPr>
        <p:blipFill>
          <a:blip r:embed="rId3"/>
          <a:stretch>
            <a:fillRect/>
          </a:stretch>
        </p:blipFill>
        <p:spPr>
          <a:xfrm>
            <a:off x="-316501" y="355912"/>
            <a:ext cx="13637802" cy="904177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qHUah+GQRzqZbamriY+VWg_thumb_c608.jpg" descr="qHUah+GQRzqZbamriY+VWg_thumb_c608.jpg"/>
          <p:cNvPicPr>
            <a:picLocks noChangeAspect="1"/>
          </p:cNvPicPr>
          <p:nvPr/>
        </p:nvPicPr>
        <p:blipFill>
          <a:blip r:embed="rId3"/>
          <a:stretch>
            <a:fillRect/>
          </a:stretch>
        </p:blipFill>
        <p:spPr>
          <a:xfrm>
            <a:off x="-757355" y="63629"/>
            <a:ext cx="14519510" cy="962634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h5S18G%7T7ugAvsEXXC5lg_thumb_c5a0.jpg" descr="h5S18G%7T7ugAvsEXXC5lg_thumb_c5a0.jpg"/>
          <p:cNvPicPr>
            <a:picLocks noChangeAspect="1"/>
          </p:cNvPicPr>
          <p:nvPr/>
        </p:nvPicPr>
        <p:blipFill>
          <a:blip r:embed="rId3"/>
          <a:stretch>
            <a:fillRect/>
          </a:stretch>
        </p:blipFill>
        <p:spPr>
          <a:xfrm>
            <a:off x="3096453" y="0"/>
            <a:ext cx="6811893" cy="97536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fplj8WmqQrWnu1jlHjFNug_thumb_c5a2.jpg" descr="fplj8WmqQrWnu1jlHjFNug_thumb_c5a2.jpg"/>
          <p:cNvPicPr>
            <a:picLocks noChangeAspect="1"/>
          </p:cNvPicPr>
          <p:nvPr/>
        </p:nvPicPr>
        <p:blipFill>
          <a:blip r:embed="rId3"/>
          <a:stretch>
            <a:fillRect/>
          </a:stretch>
        </p:blipFill>
        <p:spPr>
          <a:xfrm>
            <a:off x="2953929" y="0"/>
            <a:ext cx="7096942" cy="97536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Screenshot 2022-11-01 at 22.19.38.png" descr="Screenshot 2022-11-01 at 22.19.38.png"/>
          <p:cNvPicPr>
            <a:picLocks noChangeAspect="1"/>
          </p:cNvPicPr>
          <p:nvPr/>
        </p:nvPicPr>
        <p:blipFill>
          <a:blip r:embed="rId3"/>
          <a:stretch>
            <a:fillRect/>
          </a:stretch>
        </p:blipFill>
        <p:spPr>
          <a:xfrm>
            <a:off x="2191314" y="962334"/>
            <a:ext cx="8622172" cy="782893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724</Words>
  <Application>Microsoft Office PowerPoint</Application>
  <PresentationFormat>Custom</PresentationFormat>
  <Paragraphs>56</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Helvetica Neue</vt:lpstr>
      <vt:lpstr>Helvetica Neue Light</vt:lpstr>
      <vt:lpstr>Helvetica Neue Medium</vt:lpstr>
      <vt:lpstr>Times New Roman</vt:lpstr>
      <vt:lpstr>Black</vt:lpstr>
      <vt:lpstr>Mayors for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Mayors for Peace</dc:title>
  <cp:lastModifiedBy>nicholas tossell</cp:lastModifiedBy>
  <cp:revision>1</cp:revision>
  <dcterms:modified xsi:type="dcterms:W3CDTF">2022-11-05T10:38:38Z</dcterms:modified>
</cp:coreProperties>
</file>